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2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29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61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59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52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5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32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24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09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511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78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4677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53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072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284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671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684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8E374-8937-4746-B318-624ED6FE6FC0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CC9253B-6B34-4AEB-B0E1-1F93367E3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93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686" y="2062627"/>
            <a:ext cx="9949662" cy="1988205"/>
          </a:xfrm>
        </p:spPr>
        <p:txBody>
          <a:bodyPr/>
          <a:lstStyle/>
          <a:p>
            <a:r>
              <a:rPr lang="ru-RU" dirty="0" smtClean="0"/>
              <a:t>Приложение </a:t>
            </a:r>
            <a:br>
              <a:rPr lang="ru-RU" dirty="0" smtClean="0"/>
            </a:br>
            <a:r>
              <a:rPr lang="ru-RU" sz="4000" dirty="0" smtClean="0"/>
              <a:t>к отчету за февраль и март 2023 года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5174" y="4313383"/>
            <a:ext cx="7766936" cy="1096899"/>
          </a:xfrm>
        </p:spPr>
        <p:txBody>
          <a:bodyPr/>
          <a:lstStyle/>
          <a:p>
            <a:r>
              <a:rPr lang="ru-RU" dirty="0" smtClean="0"/>
              <a:t>АНО Спортивный клуб МФЛ «Братеево»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242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159736"/>
              </p:ext>
            </p:extLst>
          </p:nvPr>
        </p:nvGraphicFramePr>
        <p:xfrm>
          <a:off x="566545" y="585851"/>
          <a:ext cx="4084968" cy="797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2243">
                  <a:extLst>
                    <a:ext uri="{9D8B030D-6E8A-4147-A177-3AD203B41FA5}">
                      <a16:colId xmlns:a16="http://schemas.microsoft.com/office/drawing/2014/main" val="2685424004"/>
                    </a:ext>
                  </a:extLst>
                </a:gridCol>
                <a:gridCol w="1332725">
                  <a:extLst>
                    <a:ext uri="{9D8B030D-6E8A-4147-A177-3AD203B41FA5}">
                      <a16:colId xmlns:a16="http://schemas.microsoft.com/office/drawing/2014/main" val="2613340996"/>
                    </a:ext>
                  </a:extLst>
                </a:gridCol>
              </a:tblGrid>
              <a:tr h="797675">
                <a:tc>
                  <a:txBody>
                    <a:bodyPr/>
                    <a:lstStyle/>
                    <a:p>
                      <a:pPr marL="17780" marR="13843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Круглый стол с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тренерами по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развитию массового</a:t>
                      </a:r>
                      <a:r>
                        <a:rPr lang="ru-RU" sz="1200" spc="-2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спорта в районе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Братеево и городе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6510" algn="ctr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741273857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689" y="1805014"/>
            <a:ext cx="4440435" cy="400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6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733352"/>
              </p:ext>
            </p:extLst>
          </p:nvPr>
        </p:nvGraphicFramePr>
        <p:xfrm>
          <a:off x="852791" y="482486"/>
          <a:ext cx="3417059" cy="1022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2240">
                  <a:extLst>
                    <a:ext uri="{9D8B030D-6E8A-4147-A177-3AD203B41FA5}">
                      <a16:colId xmlns:a16="http://schemas.microsoft.com/office/drawing/2014/main" val="2390024677"/>
                    </a:ext>
                  </a:extLst>
                </a:gridCol>
                <a:gridCol w="1114819">
                  <a:extLst>
                    <a:ext uri="{9D8B030D-6E8A-4147-A177-3AD203B41FA5}">
                      <a16:colId xmlns:a16="http://schemas.microsoft.com/office/drawing/2014/main" val="394504470"/>
                    </a:ext>
                  </a:extLst>
                </a:gridCol>
              </a:tblGrid>
              <a:tr h="185903">
                <a:tc>
                  <a:txBody>
                    <a:bodyPr/>
                    <a:lstStyle/>
                    <a:p>
                      <a:pPr marL="1778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</a:t>
                      </a:r>
                      <a:r>
                        <a:rPr lang="ru-RU" sz="12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Зимнего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Чемпионата</a:t>
                      </a:r>
                      <a:r>
                        <a:rPr lang="ru-RU" sz="12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ДЮФЛ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68580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«Winnergy Cup» по</a:t>
                      </a:r>
                      <a:r>
                        <a:rPr lang="ru-RU" sz="1200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футболу</a:t>
                      </a:r>
                      <a:r>
                        <a:rPr lang="ru-RU" sz="1200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сезона</a:t>
                      </a:r>
                      <a:r>
                        <a:rPr lang="ru-RU" sz="12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2022-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6510" algn="ctr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28773021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34612" y="5376806"/>
            <a:ext cx="8457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 на полный отчет</a:t>
            </a:r>
            <a:r>
              <a:rPr lang="ru-RU" dirty="0" smtClean="0"/>
              <a:t>: </a:t>
            </a:r>
            <a:r>
              <a:rPr lang="en-US" dirty="0"/>
              <a:t>https://vk.com/winnergycup?w=wall-198894768_950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038" y="606582"/>
            <a:ext cx="5835361" cy="458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2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78803" y="5542261"/>
            <a:ext cx="7957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 на полный отчет</a:t>
            </a:r>
            <a:r>
              <a:rPr lang="ru-RU" dirty="0" smtClean="0"/>
              <a:t>: </a:t>
            </a:r>
            <a:r>
              <a:rPr lang="en-US" dirty="0"/>
              <a:t>https://vk.com/sk_mflb?w=wall-39133263_1194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698492"/>
              </p:ext>
            </p:extLst>
          </p:nvPr>
        </p:nvGraphicFramePr>
        <p:xfrm>
          <a:off x="932305" y="641511"/>
          <a:ext cx="2780954" cy="805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3665">
                  <a:extLst>
                    <a:ext uri="{9D8B030D-6E8A-4147-A177-3AD203B41FA5}">
                      <a16:colId xmlns:a16="http://schemas.microsoft.com/office/drawing/2014/main" val="388768318"/>
                    </a:ext>
                  </a:extLst>
                </a:gridCol>
                <a:gridCol w="907289">
                  <a:extLst>
                    <a:ext uri="{9D8B030D-6E8A-4147-A177-3AD203B41FA5}">
                      <a16:colId xmlns:a16="http://schemas.microsoft.com/office/drawing/2014/main" val="480711786"/>
                    </a:ext>
                  </a:extLst>
                </a:gridCol>
              </a:tblGrid>
              <a:tr h="805626">
                <a:tc>
                  <a:txBody>
                    <a:bodyPr/>
                    <a:lstStyle/>
                    <a:p>
                      <a:pPr marL="17780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Турнир по мини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футболу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Football Combat Challenge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-5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25349156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259" y="1334035"/>
            <a:ext cx="7484906" cy="388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79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6267" y="5391343"/>
            <a:ext cx="7957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 на полный отчет</a:t>
            </a:r>
            <a:r>
              <a:rPr lang="ru-RU" dirty="0" smtClean="0"/>
              <a:t>: </a:t>
            </a:r>
            <a:r>
              <a:rPr lang="en-US" dirty="0"/>
              <a:t>https://vk.com/sk_mflb?w=wall-39133263_1195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712446"/>
              </p:ext>
            </p:extLst>
          </p:nvPr>
        </p:nvGraphicFramePr>
        <p:xfrm>
          <a:off x="561315" y="408969"/>
          <a:ext cx="4670643" cy="8552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5617">
                  <a:extLst>
                    <a:ext uri="{9D8B030D-6E8A-4147-A177-3AD203B41FA5}">
                      <a16:colId xmlns:a16="http://schemas.microsoft.com/office/drawing/2014/main" val="1342828676"/>
                    </a:ext>
                  </a:extLst>
                </a:gridCol>
                <a:gridCol w="1465026">
                  <a:extLst>
                    <a:ext uri="{9D8B030D-6E8A-4147-A177-3AD203B41FA5}">
                      <a16:colId xmlns:a16="http://schemas.microsoft.com/office/drawing/2014/main" val="2023955838"/>
                    </a:ext>
                  </a:extLst>
                </a:gridCol>
              </a:tblGrid>
              <a:tr h="855289">
                <a:tc>
                  <a:txBody>
                    <a:bodyPr/>
                    <a:lstStyle/>
                    <a:p>
                      <a:pPr marL="17780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Организованный выезд футболистов и их родителей и тренеров на матч «Кубка Легенд» - 2023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февраля 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194088145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724" y="506994"/>
            <a:ext cx="3517271" cy="468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8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509320"/>
              </p:ext>
            </p:extLst>
          </p:nvPr>
        </p:nvGraphicFramePr>
        <p:xfrm>
          <a:off x="574496" y="600777"/>
          <a:ext cx="3663549" cy="909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8312">
                  <a:extLst>
                    <a:ext uri="{9D8B030D-6E8A-4147-A177-3AD203B41FA5}">
                      <a16:colId xmlns:a16="http://schemas.microsoft.com/office/drawing/2014/main" val="3663433416"/>
                    </a:ext>
                  </a:extLst>
                </a:gridCol>
                <a:gridCol w="1195237">
                  <a:extLst>
                    <a:ext uri="{9D8B030D-6E8A-4147-A177-3AD203B41FA5}">
                      <a16:colId xmlns:a16="http://schemas.microsoft.com/office/drawing/2014/main" val="2202834298"/>
                    </a:ext>
                  </a:extLst>
                </a:gridCol>
              </a:tblGrid>
              <a:tr h="909970">
                <a:tc>
                  <a:txBody>
                    <a:bodyPr/>
                    <a:lstStyle/>
                    <a:p>
                      <a:pPr marL="17780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Зимнее товарищеское Первенстве Москвы среди ДЮСШ «AFC»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февраля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февраля 2023 года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98003296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16996" y="5915107"/>
            <a:ext cx="8026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 на полный отчет</a:t>
            </a:r>
            <a:r>
              <a:rPr lang="ru-RU" dirty="0" smtClean="0"/>
              <a:t>:</a:t>
            </a:r>
            <a:r>
              <a:rPr lang="en-US" dirty="0"/>
              <a:t> https://vk.com/sk_mflb?w=wall-39133263_1196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520" y="950614"/>
            <a:ext cx="5033349" cy="41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62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8552" y="5586396"/>
            <a:ext cx="8457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 на полный отчет</a:t>
            </a:r>
            <a:r>
              <a:rPr lang="ru-RU" dirty="0" smtClean="0"/>
              <a:t>: </a:t>
            </a:r>
            <a:r>
              <a:rPr lang="en-US" dirty="0"/>
              <a:t>https://vk.com/winnergycup?w=wall-198894768_963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920329"/>
              </p:ext>
            </p:extLst>
          </p:nvPr>
        </p:nvGraphicFramePr>
        <p:xfrm>
          <a:off x="711732" y="285881"/>
          <a:ext cx="3144651" cy="1022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8705">
                  <a:extLst>
                    <a:ext uri="{9D8B030D-6E8A-4147-A177-3AD203B41FA5}">
                      <a16:colId xmlns:a16="http://schemas.microsoft.com/office/drawing/2014/main" val="2004638256"/>
                    </a:ext>
                  </a:extLst>
                </a:gridCol>
                <a:gridCol w="1025946">
                  <a:extLst>
                    <a:ext uri="{9D8B030D-6E8A-4147-A177-3AD203B41FA5}">
                      <a16:colId xmlns:a16="http://schemas.microsoft.com/office/drawing/2014/main" val="2602660741"/>
                    </a:ext>
                  </a:extLst>
                </a:gridCol>
              </a:tblGrid>
              <a:tr h="1018133">
                <a:tc>
                  <a:txBody>
                    <a:bodyPr/>
                    <a:lstStyle/>
                    <a:p>
                      <a:pPr marL="1778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</a:t>
                      </a:r>
                      <a:r>
                        <a:rPr lang="ru-RU" sz="12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Зимнего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ct val="107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Чемпионата</a:t>
                      </a:r>
                      <a:r>
                        <a:rPr lang="ru-RU" sz="12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ДЮФЛ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68580">
                        <a:lnSpc>
                          <a:spcPct val="115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«Winnergy Cup» по</a:t>
                      </a:r>
                      <a:r>
                        <a:rPr lang="ru-RU" sz="1200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футболу</a:t>
                      </a:r>
                      <a:r>
                        <a:rPr lang="ru-RU" sz="1200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сезона</a:t>
                      </a:r>
                      <a:r>
                        <a:rPr lang="ru-RU" sz="12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2022-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11-12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542512355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383" y="1893808"/>
            <a:ext cx="5487166" cy="29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38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891420"/>
              </p:ext>
            </p:extLst>
          </p:nvPr>
        </p:nvGraphicFramePr>
        <p:xfrm>
          <a:off x="1123136" y="473557"/>
          <a:ext cx="3099007" cy="841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7953">
                  <a:extLst>
                    <a:ext uri="{9D8B030D-6E8A-4147-A177-3AD203B41FA5}">
                      <a16:colId xmlns:a16="http://schemas.microsoft.com/office/drawing/2014/main" val="3096607876"/>
                    </a:ext>
                  </a:extLst>
                </a:gridCol>
                <a:gridCol w="1011054">
                  <a:extLst>
                    <a:ext uri="{9D8B030D-6E8A-4147-A177-3AD203B41FA5}">
                      <a16:colId xmlns:a16="http://schemas.microsoft.com/office/drawing/2014/main" val="136084692"/>
                    </a:ext>
                  </a:extLst>
                </a:gridCol>
              </a:tblGrid>
              <a:tr h="766847">
                <a:tc>
                  <a:txBody>
                    <a:bodyPr/>
                    <a:lstStyle/>
                    <a:p>
                      <a:pPr marL="17780" marR="863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Открытый турнир по</a:t>
                      </a:r>
                      <a:r>
                        <a:rPr lang="ru-RU" sz="1200" spc="-2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футболу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«С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Днём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6686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Защитника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Отечества!»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6510" algn="ctr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55566265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96914" y="5860785"/>
            <a:ext cx="8026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 на полный отчет</a:t>
            </a:r>
            <a:r>
              <a:rPr lang="ru-RU" dirty="0" smtClean="0"/>
              <a:t>: </a:t>
            </a:r>
            <a:r>
              <a:rPr lang="en-US" dirty="0"/>
              <a:t>https://vk.com/sk_mflb?w=wall-39133263_1197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396" y="1140737"/>
            <a:ext cx="5228556" cy="438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10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033286"/>
              </p:ext>
            </p:extLst>
          </p:nvPr>
        </p:nvGraphicFramePr>
        <p:xfrm>
          <a:off x="630156" y="903905"/>
          <a:ext cx="3981601" cy="1238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82599">
                  <a:extLst>
                    <a:ext uri="{9D8B030D-6E8A-4147-A177-3AD203B41FA5}">
                      <a16:colId xmlns:a16="http://schemas.microsoft.com/office/drawing/2014/main" val="2070819884"/>
                    </a:ext>
                  </a:extLst>
                </a:gridCol>
                <a:gridCol w="1299002">
                  <a:extLst>
                    <a:ext uri="{9D8B030D-6E8A-4147-A177-3AD203B41FA5}">
                      <a16:colId xmlns:a16="http://schemas.microsoft.com/office/drawing/2014/main" val="1813318432"/>
                    </a:ext>
                  </a:extLst>
                </a:gridCol>
              </a:tblGrid>
              <a:tr h="964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971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Мастер-класс в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студии «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ЛогоАктив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971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971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971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971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6510" algn="ctr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856218529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90" y="1116174"/>
            <a:ext cx="4953000" cy="516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74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778947"/>
              </p:ext>
            </p:extLst>
          </p:nvPr>
        </p:nvGraphicFramePr>
        <p:xfrm>
          <a:off x="414210" y="430652"/>
          <a:ext cx="4045212" cy="33341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5457">
                  <a:extLst>
                    <a:ext uri="{9D8B030D-6E8A-4147-A177-3AD203B41FA5}">
                      <a16:colId xmlns:a16="http://schemas.microsoft.com/office/drawing/2014/main" val="3251931463"/>
                    </a:ext>
                  </a:extLst>
                </a:gridCol>
                <a:gridCol w="1319755">
                  <a:extLst>
                    <a:ext uri="{9D8B030D-6E8A-4147-A177-3AD203B41FA5}">
                      <a16:colId xmlns:a16="http://schemas.microsoft.com/office/drawing/2014/main" val="1163207372"/>
                    </a:ext>
                  </a:extLst>
                </a:gridCol>
              </a:tblGrid>
              <a:tr h="805626">
                <a:tc>
                  <a:txBody>
                    <a:bodyPr/>
                    <a:lstStyle/>
                    <a:p>
                      <a:pPr marL="1778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</a:t>
                      </a:r>
                      <a:r>
                        <a:rPr lang="ru-RU" sz="12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Зимнего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Чемпионата</a:t>
                      </a:r>
                      <a:r>
                        <a:rPr lang="ru-RU" sz="12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ДЮФЛ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68580">
                        <a:lnSpc>
                          <a:spcPct val="115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«Winnergy Cup» по</a:t>
                      </a:r>
                      <a:r>
                        <a:rPr lang="ru-RU" sz="1200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футболу</a:t>
                      </a:r>
                      <a:r>
                        <a:rPr lang="ru-RU" sz="1200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сезона</a:t>
                      </a:r>
                      <a:r>
                        <a:rPr lang="ru-RU" sz="12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2022-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тур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тур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тур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тур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25-26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7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7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11-12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7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18-19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78950916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507973" y="5743090"/>
            <a:ext cx="6051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 на полный отчет</a:t>
            </a:r>
            <a:r>
              <a:rPr lang="ru-RU" dirty="0" smtClean="0"/>
              <a:t>: </a:t>
            </a:r>
            <a:r>
              <a:rPr lang="en-US" dirty="0"/>
              <a:t>https://vk.com/winnergycup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555" y="1095469"/>
            <a:ext cx="6000080" cy="430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81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444070"/>
              </p:ext>
            </p:extLst>
          </p:nvPr>
        </p:nvGraphicFramePr>
        <p:xfrm>
          <a:off x="757376" y="705122"/>
          <a:ext cx="4029309" cy="2109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14743">
                  <a:extLst>
                    <a:ext uri="{9D8B030D-6E8A-4147-A177-3AD203B41FA5}">
                      <a16:colId xmlns:a16="http://schemas.microsoft.com/office/drawing/2014/main" val="721636870"/>
                    </a:ext>
                  </a:extLst>
                </a:gridCol>
                <a:gridCol w="1314566">
                  <a:extLst>
                    <a:ext uri="{9D8B030D-6E8A-4147-A177-3AD203B41FA5}">
                      <a16:colId xmlns:a16="http://schemas.microsoft.com/office/drawing/2014/main" val="993739851"/>
                    </a:ext>
                  </a:extLst>
                </a:gridCol>
              </a:tblGrid>
              <a:tr h="11236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Зимний Чемпионат по футболу РусФут 2023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25-26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7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8415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38522574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460" y="397304"/>
            <a:ext cx="5423002" cy="606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81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635851"/>
              </p:ext>
            </p:extLst>
          </p:nvPr>
        </p:nvGraphicFramePr>
        <p:xfrm>
          <a:off x="590399" y="625609"/>
          <a:ext cx="4251946" cy="1250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4744">
                  <a:extLst>
                    <a:ext uri="{9D8B030D-6E8A-4147-A177-3AD203B41FA5}">
                      <a16:colId xmlns:a16="http://schemas.microsoft.com/office/drawing/2014/main" val="3420967555"/>
                    </a:ext>
                  </a:extLst>
                </a:gridCol>
                <a:gridCol w="1387202">
                  <a:extLst>
                    <a:ext uri="{9D8B030D-6E8A-4147-A177-3AD203B41FA5}">
                      <a16:colId xmlns:a16="http://schemas.microsoft.com/office/drawing/2014/main" val="3606249776"/>
                    </a:ext>
                  </a:extLst>
                </a:gridCol>
              </a:tblGrid>
              <a:tr h="781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Турнир «Удар в Девятку» групповой этап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25-26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52368820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18552" y="5510456"/>
            <a:ext cx="7957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 на полный отчет</a:t>
            </a:r>
            <a:r>
              <a:rPr lang="ru-RU" dirty="0" smtClean="0"/>
              <a:t>: </a:t>
            </a:r>
            <a:r>
              <a:rPr lang="en-US" dirty="0"/>
              <a:t>https://vk.com/sk_mflb?w=wall-39133263_1199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059" y="443619"/>
            <a:ext cx="3530852" cy="470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71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016616"/>
              </p:ext>
            </p:extLst>
          </p:nvPr>
        </p:nvGraphicFramePr>
        <p:xfrm>
          <a:off x="725571" y="599800"/>
          <a:ext cx="4490485" cy="8870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5459">
                  <a:extLst>
                    <a:ext uri="{9D8B030D-6E8A-4147-A177-3AD203B41FA5}">
                      <a16:colId xmlns:a16="http://schemas.microsoft.com/office/drawing/2014/main" val="3972227658"/>
                    </a:ext>
                  </a:extLst>
                </a:gridCol>
                <a:gridCol w="1465026">
                  <a:extLst>
                    <a:ext uri="{9D8B030D-6E8A-4147-A177-3AD203B41FA5}">
                      <a16:colId xmlns:a16="http://schemas.microsoft.com/office/drawing/2014/main" val="3769442513"/>
                    </a:ext>
                  </a:extLst>
                </a:gridCol>
              </a:tblGrid>
              <a:tr h="8870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Акция «Письмо солдату - вручение ответных писем от солдат с фронта»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февраля 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70816129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29" y="1486894"/>
            <a:ext cx="4372921" cy="462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70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83488"/>
              </p:ext>
            </p:extLst>
          </p:nvPr>
        </p:nvGraphicFramePr>
        <p:xfrm>
          <a:off x="916401" y="433799"/>
          <a:ext cx="3878235" cy="10371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2956">
                  <a:extLst>
                    <a:ext uri="{9D8B030D-6E8A-4147-A177-3AD203B41FA5}">
                      <a16:colId xmlns:a16="http://schemas.microsoft.com/office/drawing/2014/main" val="1450649334"/>
                    </a:ext>
                  </a:extLst>
                </a:gridCol>
                <a:gridCol w="1265279">
                  <a:extLst>
                    <a:ext uri="{9D8B030D-6E8A-4147-A177-3AD203B41FA5}">
                      <a16:colId xmlns:a16="http://schemas.microsoft.com/office/drawing/2014/main" val="2351288506"/>
                    </a:ext>
                  </a:extLst>
                </a:gridCol>
              </a:tblGrid>
              <a:tr h="10371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митинг-концерте в честь Дня Защитника Отечества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февраля 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678078577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555" y="1680693"/>
            <a:ext cx="3084780" cy="4113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335" y="1680693"/>
            <a:ext cx="3146436" cy="419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84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0702" y="557844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824028"/>
              </p:ext>
            </p:extLst>
          </p:nvPr>
        </p:nvGraphicFramePr>
        <p:xfrm>
          <a:off x="908450" y="766777"/>
          <a:ext cx="4721073" cy="1117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80818">
                  <a:extLst>
                    <a:ext uri="{9D8B030D-6E8A-4147-A177-3AD203B41FA5}">
                      <a16:colId xmlns:a16="http://schemas.microsoft.com/office/drawing/2014/main" val="573858471"/>
                    </a:ext>
                  </a:extLst>
                </a:gridCol>
                <a:gridCol w="1540255">
                  <a:extLst>
                    <a:ext uri="{9D8B030D-6E8A-4147-A177-3AD203B41FA5}">
                      <a16:colId xmlns:a16="http://schemas.microsoft.com/office/drawing/2014/main" val="2912399993"/>
                    </a:ext>
                  </a:extLst>
                </a:gridCol>
              </a:tblGrid>
              <a:tr h="1117682">
                <a:tc>
                  <a:txBody>
                    <a:bodyPr/>
                    <a:lstStyle/>
                    <a:p>
                      <a:pPr marL="17780" marR="1612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Открытое занятие в</a:t>
                      </a:r>
                      <a:r>
                        <a:rPr lang="ru-RU" sz="1200" spc="-2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студии спортивного</a:t>
                      </a:r>
                      <a:r>
                        <a:rPr lang="ru-RU" sz="1200" spc="-2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массажа</a:t>
                      </a:r>
                      <a:r>
                        <a:rPr lang="ru-RU" sz="12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ЛФК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612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6510" algn="ctr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242713976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1989631"/>
            <a:ext cx="3639379" cy="432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34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129" y="5538689"/>
            <a:ext cx="8321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Ссылка на полный отчет</a:t>
            </a:r>
            <a:r>
              <a:rPr lang="ru-RU" b="1" dirty="0" smtClean="0"/>
              <a:t>: </a:t>
            </a:r>
            <a:r>
              <a:rPr lang="en-US" b="1" dirty="0"/>
              <a:t>https://vk.com/sk_mflb?w=wall-39133263_1207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214154"/>
              </p:ext>
            </p:extLst>
          </p:nvPr>
        </p:nvGraphicFramePr>
        <p:xfrm>
          <a:off x="805084" y="522241"/>
          <a:ext cx="3696836" cy="11600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0739">
                  <a:extLst>
                    <a:ext uri="{9D8B030D-6E8A-4147-A177-3AD203B41FA5}">
                      <a16:colId xmlns:a16="http://schemas.microsoft.com/office/drawing/2014/main" val="1861300308"/>
                    </a:ext>
                  </a:extLst>
                </a:gridCol>
                <a:gridCol w="1206097">
                  <a:extLst>
                    <a:ext uri="{9D8B030D-6E8A-4147-A177-3AD203B41FA5}">
                      <a16:colId xmlns:a16="http://schemas.microsoft.com/office/drawing/2014/main" val="1814238469"/>
                    </a:ext>
                  </a:extLst>
                </a:gridCol>
              </a:tblGrid>
              <a:tr h="1160036">
                <a:tc>
                  <a:txBody>
                    <a:bodyPr/>
                    <a:lstStyle/>
                    <a:p>
                      <a:pPr marL="17780" marR="292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Финалы турнира «Удар в девятку» ФФ Ленинского ГО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2921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марта 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78458195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012" y="1149790"/>
            <a:ext cx="6939051" cy="409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61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136938"/>
              </p:ext>
            </p:extLst>
          </p:nvPr>
        </p:nvGraphicFramePr>
        <p:xfrm>
          <a:off x="699714" y="525215"/>
          <a:ext cx="5049078" cy="7747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1711">
                  <a:extLst>
                    <a:ext uri="{9D8B030D-6E8A-4147-A177-3AD203B41FA5}">
                      <a16:colId xmlns:a16="http://schemas.microsoft.com/office/drawing/2014/main" val="4217174875"/>
                    </a:ext>
                  </a:extLst>
                </a:gridCol>
                <a:gridCol w="1667367">
                  <a:extLst>
                    <a:ext uri="{9D8B030D-6E8A-4147-A177-3AD203B41FA5}">
                      <a16:colId xmlns:a16="http://schemas.microsoft.com/office/drawing/2014/main" val="946180079"/>
                    </a:ext>
                  </a:extLst>
                </a:gridCol>
              </a:tblGrid>
              <a:tr h="774798">
                <a:tc>
                  <a:txBody>
                    <a:bodyPr/>
                    <a:lstStyle/>
                    <a:p>
                      <a:pPr marL="17780" marR="3549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Праздничное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для</a:t>
                      </a:r>
                      <a:r>
                        <a:rPr lang="ru-RU" sz="1200" spc="-2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spc="-28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сестёр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мам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917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бабушек</a:t>
                      </a:r>
                      <a:r>
                        <a:rPr lang="ru-RU" sz="12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«Весеннее</a:t>
                      </a:r>
                      <a:r>
                        <a:rPr lang="ru-RU" sz="1200" spc="-2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spc="-28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настроение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58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марта</a:t>
                      </a:r>
                      <a:r>
                        <a:rPr lang="ru-RU" sz="12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75561836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39689" y="586388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433" y="1511560"/>
            <a:ext cx="4299097" cy="47216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51" y="1580101"/>
            <a:ext cx="3560528" cy="464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51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172840"/>
              </p:ext>
            </p:extLst>
          </p:nvPr>
        </p:nvGraphicFramePr>
        <p:xfrm>
          <a:off x="834887" y="633560"/>
          <a:ext cx="3927943" cy="106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2404">
                  <a:extLst>
                    <a:ext uri="{9D8B030D-6E8A-4147-A177-3AD203B41FA5}">
                      <a16:colId xmlns:a16="http://schemas.microsoft.com/office/drawing/2014/main" val="1704692331"/>
                    </a:ext>
                  </a:extLst>
                </a:gridCol>
                <a:gridCol w="1375539">
                  <a:extLst>
                    <a:ext uri="{9D8B030D-6E8A-4147-A177-3AD203B41FA5}">
                      <a16:colId xmlns:a16="http://schemas.microsoft.com/office/drawing/2014/main" val="2568014775"/>
                    </a:ext>
                  </a:extLst>
                </a:gridCol>
              </a:tblGrid>
              <a:tr h="940798">
                <a:tc>
                  <a:txBody>
                    <a:bodyPr/>
                    <a:lstStyle/>
                    <a:p>
                      <a:pPr marL="298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8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Плей-офф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торжественное</a:t>
                      </a:r>
                      <a:r>
                        <a:rPr lang="ru-RU" sz="1200" spc="-2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награждение участников Зимнего</a:t>
                      </a:r>
                      <a:r>
                        <a:rPr lang="ru-RU" sz="1200" spc="-2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Чемпионата РусФут сезона 2022-2023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marL="23495" marR="16510" algn="ctr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6510" algn="ctr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марта 2023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6306699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988" y="1736328"/>
            <a:ext cx="4007112" cy="38273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50" y="1852654"/>
            <a:ext cx="6671338" cy="44447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35528" y="6297433"/>
            <a:ext cx="8321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Ссылка на полный отчет: </a:t>
            </a:r>
            <a:r>
              <a:rPr lang="en-US" b="1" dirty="0"/>
              <a:t>https://vk.com/sk_mflb?w=wall-39133263_1210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4479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269933"/>
              </p:ext>
            </p:extLst>
          </p:nvPr>
        </p:nvGraphicFramePr>
        <p:xfrm>
          <a:off x="947554" y="476504"/>
          <a:ext cx="3425010" cy="1174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0809">
                  <a:extLst>
                    <a:ext uri="{9D8B030D-6E8A-4147-A177-3AD203B41FA5}">
                      <a16:colId xmlns:a16="http://schemas.microsoft.com/office/drawing/2014/main" val="2179154949"/>
                    </a:ext>
                  </a:extLst>
                </a:gridCol>
                <a:gridCol w="1454201">
                  <a:extLst>
                    <a:ext uri="{9D8B030D-6E8A-4147-A177-3AD203B41FA5}">
                      <a16:colId xmlns:a16="http://schemas.microsoft.com/office/drawing/2014/main" val="81898253"/>
                    </a:ext>
                  </a:extLst>
                </a:gridCol>
              </a:tblGrid>
              <a:tr h="10451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турнир МФЛ Братеево по игре на бильярде в категории «Русская Пирамида»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марта 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901838258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26" y="1000778"/>
            <a:ext cx="3674704" cy="506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40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358913"/>
              </p:ext>
            </p:extLst>
          </p:nvPr>
        </p:nvGraphicFramePr>
        <p:xfrm>
          <a:off x="630156" y="506339"/>
          <a:ext cx="4283751" cy="10048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6173">
                  <a:extLst>
                    <a:ext uri="{9D8B030D-6E8A-4147-A177-3AD203B41FA5}">
                      <a16:colId xmlns:a16="http://schemas.microsoft.com/office/drawing/2014/main" val="157471587"/>
                    </a:ext>
                  </a:extLst>
                </a:gridCol>
                <a:gridCol w="1397578">
                  <a:extLst>
                    <a:ext uri="{9D8B030D-6E8A-4147-A177-3AD203B41FA5}">
                      <a16:colId xmlns:a16="http://schemas.microsoft.com/office/drawing/2014/main" val="1048058938"/>
                    </a:ext>
                  </a:extLst>
                </a:gridCol>
              </a:tblGrid>
              <a:tr h="916944">
                <a:tc>
                  <a:txBody>
                    <a:bodyPr/>
                    <a:lstStyle/>
                    <a:p>
                      <a:pPr marL="29845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Плей-офф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845" marR="1047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торжественное</a:t>
                      </a:r>
                      <a:r>
                        <a:rPr lang="ru-RU" sz="1200" spc="-2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награждение участников Зимнего</a:t>
                      </a:r>
                      <a:r>
                        <a:rPr lang="ru-RU" sz="1200" spc="-2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Чемпионата</a:t>
                      </a: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ДЮФЛ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9845" marR="105410">
                        <a:lnSpc>
                          <a:spcPts val="155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tabLst>
                          <a:tab pos="408940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Winnergy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Cup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ru-RU" sz="1200" spc="-2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футболу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сезона</a:t>
                      </a:r>
                      <a:r>
                        <a:rPr lang="ru-RU" sz="12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ru-RU" sz="12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77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25-26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3495" marR="16510" algn="ctr">
                        <a:lnSpc>
                          <a:spcPct val="10700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11457097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53709" y="5947778"/>
            <a:ext cx="5854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https://vk.com/winnergycup?w=wall-198894768_1030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53709" y="5578446"/>
            <a:ext cx="3026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Ссылка на полный отчет: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56" y="2138901"/>
            <a:ext cx="5359179" cy="30145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023" y="1582310"/>
            <a:ext cx="5091485" cy="381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33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32173"/>
              </p:ext>
            </p:extLst>
          </p:nvPr>
        </p:nvGraphicFramePr>
        <p:xfrm>
          <a:off x="1178796" y="721024"/>
          <a:ext cx="4283751" cy="916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6173">
                  <a:extLst>
                    <a:ext uri="{9D8B030D-6E8A-4147-A177-3AD203B41FA5}">
                      <a16:colId xmlns:a16="http://schemas.microsoft.com/office/drawing/2014/main" val="157471587"/>
                    </a:ext>
                  </a:extLst>
                </a:gridCol>
                <a:gridCol w="1397578">
                  <a:extLst>
                    <a:ext uri="{9D8B030D-6E8A-4147-A177-3AD203B41FA5}">
                      <a16:colId xmlns:a16="http://schemas.microsoft.com/office/drawing/2014/main" val="1048058938"/>
                    </a:ext>
                  </a:extLst>
                </a:gridCol>
              </a:tblGrid>
              <a:tr h="916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Мастер-класс по Самбо и Дзюдо для футболистов от мастера спорта России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марта 2023 </a:t>
                      </a: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11457097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907" y="1804945"/>
            <a:ext cx="6318637" cy="473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8508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</TotalTime>
  <Words>314</Words>
  <Application>Microsoft Office PowerPoint</Application>
  <PresentationFormat>Широкоэкранный</PresentationFormat>
  <Paragraphs>151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Times New Roman</vt:lpstr>
      <vt:lpstr>Trebuchet MS</vt:lpstr>
      <vt:lpstr>Wingdings 3</vt:lpstr>
      <vt:lpstr>Аспект</vt:lpstr>
      <vt:lpstr>Приложение  к отчету за февраль и март 2023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Приложение к отчету за 2022 год</dc:title>
  <dc:creator>Vitamin</dc:creator>
  <cp:lastModifiedBy>Vitamin</cp:lastModifiedBy>
  <cp:revision>64</cp:revision>
  <dcterms:created xsi:type="dcterms:W3CDTF">2023-01-24T14:59:36Z</dcterms:created>
  <dcterms:modified xsi:type="dcterms:W3CDTF">2023-03-29T08:22:24Z</dcterms:modified>
</cp:coreProperties>
</file>